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5" d="100"/>
          <a:sy n="75" d="100"/>
        </p:scale>
        <p:origin x="5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EFD14-9DE5-4F61-8C8E-4E9F90A6CC42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F31DC-6CFA-472F-9CE3-EC6793B41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544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4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67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35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595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54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CE83E-69EE-46C8-BA83-0DBECDB03C5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2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3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45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6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5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067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87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012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4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05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27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95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BC5BD-A563-4A63-B36F-936503902300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A307-0F84-4E0B-A45B-3B04D8BFA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98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Тема 2.	Стандартизация цифровой спутниковой связи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18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10147300" y="5220816"/>
            <a:ext cx="1380866" cy="1018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18209" y="16525"/>
            <a:ext cx="3941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компании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Intelsat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424" y="476322"/>
            <a:ext cx="11741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Intelsat 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Telecommunications Satellite Organization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организация спутниковой связи, основанная в 1964 году как межгосударственная организация. Позже преобразована в коммерческую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компанию, которая является крупнейшей спутниковой компанией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мире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Будучи лидером отрасли, компания предприняла первые шаги по стандартизации обмена данными в спутниковом сегменте, запрещая использовать оборудование, которое этим стандартам не соответствует.</a:t>
            </a: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ситуация наложила свой отпечаток на производителей спутникового оборудования, что проявляется и в настоящем, несмотря на банкротство компании и появление новых игроков на этом рынке услуг.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компании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Intelsat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предполагают передачу данных с относительно простыми СКК, частотным мультиплексированием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FDM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использованием одной частоты для работы одного абонента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SCPC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88" y="2789526"/>
            <a:ext cx="3451202" cy="5631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03" y="3745376"/>
            <a:ext cx="5754844" cy="2933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6862" y="3717912"/>
            <a:ext cx="5280341" cy="13381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874" y="2748418"/>
            <a:ext cx="5488416" cy="39817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91622" y="3717912"/>
            <a:ext cx="5301800" cy="1338114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282874" y="2748418"/>
            <a:ext cx="5488416" cy="398177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0603" y="3745376"/>
            <a:ext cx="5754844" cy="2933528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488" y="2789526"/>
            <a:ext cx="3451202" cy="563133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>
            <a:stCxn id="4" idx="3"/>
            <a:endCxn id="10" idx="1"/>
          </p:cNvCxnSpPr>
          <p:nvPr/>
        </p:nvCxnSpPr>
        <p:spPr>
          <a:xfrm flipV="1">
            <a:off x="3824690" y="2947507"/>
            <a:ext cx="2458184" cy="123586"/>
          </a:xfrm>
          <a:prstGeom prst="straightConnector1">
            <a:avLst/>
          </a:prstGeom>
          <a:ln w="25400">
            <a:solidFill>
              <a:schemeClr val="accent2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2" idx="3"/>
          </p:cNvCxnSpPr>
          <p:nvPr/>
        </p:nvCxnSpPr>
        <p:spPr>
          <a:xfrm>
            <a:off x="3824690" y="3071093"/>
            <a:ext cx="2766932" cy="674283"/>
          </a:xfrm>
          <a:prstGeom prst="straightConnector1">
            <a:avLst/>
          </a:prstGeom>
          <a:ln w="25400">
            <a:solidFill>
              <a:schemeClr val="accent2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2"/>
            <a:endCxn id="5" idx="0"/>
          </p:cNvCxnSpPr>
          <p:nvPr/>
        </p:nvCxnSpPr>
        <p:spPr>
          <a:xfrm>
            <a:off x="2099089" y="3352659"/>
            <a:ext cx="1138936" cy="392717"/>
          </a:xfrm>
          <a:prstGeom prst="straightConnector1">
            <a:avLst/>
          </a:prstGeom>
          <a:ln w="25400">
            <a:solidFill>
              <a:srgbClr val="7030A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1622" y="5421279"/>
            <a:ext cx="2127397" cy="13818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7300" y="5230829"/>
            <a:ext cx="1380866" cy="1018891"/>
          </a:xfrm>
          <a:prstGeom prst="rect">
            <a:avLst/>
          </a:prstGeom>
          <a:ln w="25400">
            <a:solidFill>
              <a:srgbClr val="00B050"/>
            </a:solidFill>
          </a:ln>
        </p:spPr>
      </p:pic>
      <p:sp>
        <p:nvSpPr>
          <p:cNvPr id="30" name="Прямоугольник 29"/>
          <p:cNvSpPr/>
          <p:nvPr/>
        </p:nvSpPr>
        <p:spPr>
          <a:xfrm>
            <a:off x="6596215" y="5421279"/>
            <a:ext cx="2127397" cy="138184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619500" y="5002686"/>
            <a:ext cx="398709" cy="0"/>
          </a:xfrm>
          <a:prstGeom prst="line">
            <a:avLst/>
          </a:prstGeom>
          <a:ln w="19050">
            <a:solidFill>
              <a:schemeClr val="accent3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424940" y="5760720"/>
            <a:ext cx="381000" cy="0"/>
          </a:xfrm>
          <a:prstGeom prst="line">
            <a:avLst/>
          </a:prstGeom>
          <a:ln w="19050">
            <a:solidFill>
              <a:schemeClr val="accent3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805940" y="5760720"/>
            <a:ext cx="4781089" cy="106680"/>
          </a:xfrm>
          <a:prstGeom prst="straightConnector1">
            <a:avLst/>
          </a:prstGeom>
          <a:ln w="12700">
            <a:solidFill>
              <a:schemeClr val="accent3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018209" y="5002686"/>
            <a:ext cx="6129091" cy="228143"/>
          </a:xfrm>
          <a:prstGeom prst="straightConnector1">
            <a:avLst/>
          </a:prstGeom>
          <a:ln w="12700">
            <a:solidFill>
              <a:schemeClr val="accent3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1668836" y="6138035"/>
            <a:ext cx="396169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285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788983"/>
            <a:ext cx="10198100" cy="5589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300" y="152400"/>
            <a:ext cx="4783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развития стандартов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00599" y="6124387"/>
            <a:ext cx="464406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99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4556" y="110671"/>
            <a:ext cx="9909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Telecommunications Standard Institute (ETSI) – DVB-S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87" y="613229"/>
            <a:ext cx="118001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ETSI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независимая, некоммерческая организация по стандартизации в телекоммуникационной промышленности (изготовители оборудования и операторы сетей) в Европе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ETSI был создан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1988 году и был официально признан Европейской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Комиссией.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Расположенный в Софии Антиполис (Франция), ETSI официально ответственен за стандартизацию информационных и телекоммуникационных технологий в пределах Европы. В ETSI входят более 800 членов из 64 стран мира, включая производителей оборудования, операторов связи, администрации, сервисных провайдеров, исследователей и пользователей — фактически, все ключевые игроки в мире информационных технологий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стандарт для телетрансляции и передачи данных, использующий спутниковые линии связи и получивший наиболее широкое распространение, назывался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 Video Broadcasting – Satellite (DVB-S).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создан в 1995 году и его развитие продолжалось вплоть до 1997 г.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1539" y="2879887"/>
            <a:ext cx="1153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300 421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Digital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Broadcasting (DVB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Framing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structure, channel coding and modulation</a:t>
            </a: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for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11/12 GHz satellite services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805" y="3560198"/>
            <a:ext cx="4043591" cy="21606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258" y="3352816"/>
            <a:ext cx="5304967" cy="1307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87" y="5685645"/>
            <a:ext cx="795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недостаткам данного стандарта можно отнести: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еспособность адаптивно изменять режим работы в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изменяющимися условиями среды передачи;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несовершенная схема помехозащиты.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257" y="4780401"/>
            <a:ext cx="7912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достоинствам стандарта можно отнести использование схемы разделения информации для абонентов по времени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TDM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что привело в свою очередь к развитию и внедрению новых схем многостанционного доступа к информации.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1655191" y="6097092"/>
            <a:ext cx="437111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21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46" y="176554"/>
            <a:ext cx="4209032" cy="39641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366" y="176554"/>
            <a:ext cx="5871559" cy="25257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881" y="2724150"/>
            <a:ext cx="4914900" cy="4133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62" y="4506800"/>
            <a:ext cx="65532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1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356" y="72571"/>
            <a:ext cx="10577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Telecommunications Standard Institute (ETSI) – DVB-DSNG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800" y="680684"/>
            <a:ext cx="1193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дальнейшее развитие стандарт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в спецификации для спутниковых служб сбора 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 новостей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DVB-DSNG (Digital Satellite News Gathering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301 210)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1999 г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Изменения, в основном, коснулись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появления новых видом модуляций (8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PSK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16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QAM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Сигнально-кодовые конструкции, используемые в данном стандарте, сведены в таблицу ниже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511300" y="4084778"/>
          <a:ext cx="8699499" cy="2655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5167"/>
                <a:gridCol w="2942166"/>
                <a:gridCol w="2942166"/>
              </a:tblGrid>
              <a:tr h="841581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138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4146939"/>
            <a:ext cx="6206266" cy="603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908" y="4972178"/>
            <a:ext cx="2487384" cy="1755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805" y="4937100"/>
            <a:ext cx="2828789" cy="1755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201" y="4972178"/>
            <a:ext cx="2554445" cy="17679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0" y="1681897"/>
            <a:ext cx="5641522" cy="228827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82490" y="6069797"/>
            <a:ext cx="409815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5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799" y="879854"/>
            <a:ext cx="7582859" cy="54574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2532"/>
            <a:ext cx="4243962" cy="273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3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772" y="428171"/>
            <a:ext cx="11624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стандартов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DVB-DSNG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нашло отражение в стандарт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DVB-S2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ETSI EN 302 307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который был разработан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2003 году группой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 Project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ратифицирован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ETSI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2005 г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изменениями по отношению к предыдущим стандартам явились: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новой схемы кодирования, основанной на современных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LDPC-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кодах;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обавление режимов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VCM (Variable Coding and Modulation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переменное кодирование и модуляция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ACM (Adaptive Coding and Modulation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адаптивное кодирование и модуляция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позволяют оптимизировать полосу частот, используя динамично изменяющиеся параметры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обавление новых видов модуляций;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3756" y="34471"/>
            <a:ext cx="10063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Telecommunications Standard Institute (ETSI)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DVB-S2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080906"/>
              </p:ext>
            </p:extLst>
          </p:nvPr>
        </p:nvGraphicFramePr>
        <p:xfrm>
          <a:off x="495301" y="2495852"/>
          <a:ext cx="7454898" cy="2211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966"/>
                <a:gridCol w="2484966"/>
                <a:gridCol w="2484966"/>
              </a:tblGrid>
              <a:tr h="474703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Сравнительные характеристики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DVB-S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DVB-S2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2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dirty="0">
                          <a:solidFill>
                            <a:srgbClr val="2021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Input interface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stream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(TS)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Multiple transport stream and 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generic 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stream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encapsulation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(GSE)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</a:tr>
              <a:tr h="362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dirty="0">
                          <a:solidFill>
                            <a:srgbClr val="2021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Modes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Constant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coding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&amp;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modulation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coding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&amp; modulation and 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adaptive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coding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&amp; modulation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</a:tr>
              <a:tr h="362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FEC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Reed–Solomon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(RS) 1/2, 2/3, 3/4, 5/6, 7/8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LDPC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+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BCH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1/4, 1/3, 2/5, 1/2, 3/5, 2/3, 3/4, 4/5, 5/6, 6/7, 8/9, 9/10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</a:tr>
              <a:tr h="3039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Modulation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Single-carrier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QPSK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QPSK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8PSK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16APSK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32APSK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013" y="1979540"/>
            <a:ext cx="3582987" cy="28607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1" y="4724400"/>
            <a:ext cx="11976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минусам данного стандарта можно отнести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лишком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блоки для определенных типов трафика и режимов работы каналов связи (особенно это актуально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обратных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работающих в TDMA-режиме, где быстрота синхронизации важна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екоторые модкоды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высокой скоростью кодирования менее эффективны чем модкоды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более высоким индексом модуляции, но с более низкой скоростью кодирования, из-за чего в ACM-режиме не используются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символьных отношений сигнал/шум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Es/N0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соседних модкоды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(данную проблему частично устранил DVB-S2X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и в DVB-S, одночастотного сигнала вместо OFDM, реализованного в DVB-T и DVB-T2.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696135" y="6151684"/>
            <a:ext cx="464406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617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6800" y="299135"/>
            <a:ext cx="10401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Telecommunications Standard Institute (ETSI)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DVB-S2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892" y="952500"/>
            <a:ext cx="11402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DVB-S2x (ETSI EN 302 307 - 2)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и усовершенствование стандарта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DVB-S2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стандартизирован  группой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DVB Project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ратифицирован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ETSI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2014 г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частности, были добавлены: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модуляций высшего порядка (примеры сигнальных созвездий приведены в таблице ниже);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уменьшенные значения коэффициента сглаживания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roll-off factor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улучшенные механизмы фильтрации несущей;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имплементация  нового стандарта сжатия видеоизображения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HEVC (High Efficiency Video Coding),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используется при передачи телевидения сверхвысокой чёткости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UHDTV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87691" y="6383130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недостатки</a:t>
            </a:r>
            <a:endParaRPr lang="ru-RU" dirty="0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/>
          </p:nvPr>
        </p:nvGraphicFramePr>
        <p:xfrm>
          <a:off x="1638273" y="2909332"/>
          <a:ext cx="9207526" cy="3843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505"/>
                <a:gridCol w="1841505"/>
                <a:gridCol w="1841505"/>
                <a:gridCol w="2040236"/>
                <a:gridCol w="1642775"/>
              </a:tblGrid>
              <a:tr h="19215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9215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85" y="4988351"/>
            <a:ext cx="1602536" cy="157944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535" y="4988351"/>
            <a:ext cx="1750518" cy="158908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4167" y="4978709"/>
            <a:ext cx="1602042" cy="158908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0299" y="4997993"/>
            <a:ext cx="1551169" cy="157944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2555" y="4997993"/>
            <a:ext cx="1575476" cy="157944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6521" y="3003934"/>
            <a:ext cx="1625600" cy="172571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4556" y="3017842"/>
            <a:ext cx="1512324" cy="171180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31467" y="3017842"/>
            <a:ext cx="1602042" cy="172492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2960" y="3225800"/>
            <a:ext cx="1763725" cy="150384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42555" y="3130833"/>
            <a:ext cx="1575476" cy="157547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46008" y="6138033"/>
            <a:ext cx="587236" cy="6699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dirty="0">
              <a:solidFill>
                <a:schemeClr val="bg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95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1" y="158050"/>
            <a:ext cx="7046912" cy="669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35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22371FC-9344-40BA-B499-8736A7A1F820}:26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FDA51B4-C9C2-4FCF-AC96-3944B80428DE}:26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A9AE653-1B76-4379-8D64-B71DC9DD708A}:2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0ABB716-5E7D-4189-B7B7-E6520B438E18}:27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91C41E5-B51F-4C8F-A87F-064F58722FE2}:26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F61F812-72D5-42CA-BAF7-0A24CB62227E}:27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476</Words>
  <Application>Microsoft Office PowerPoint</Application>
  <PresentationFormat>Широкоэкранный</PresentationFormat>
  <Paragraphs>68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Тема 2. Стандартизация цифровой спутниковой связи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Стандартизация цифровой спутниковой связи</dc:title>
  <dc:creator>anton</dc:creator>
  <cp:lastModifiedBy>anton</cp:lastModifiedBy>
  <cp:revision>7</cp:revision>
  <dcterms:created xsi:type="dcterms:W3CDTF">2022-12-09T10:44:44Z</dcterms:created>
  <dcterms:modified xsi:type="dcterms:W3CDTF">2022-12-09T11:15:47Z</dcterms:modified>
</cp:coreProperties>
</file>